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4"/>
    <p:sldMasterId id="2147483680" r:id="rId5"/>
    <p:sldMasterId id="2147483685" r:id="rId6"/>
    <p:sldMasterId id="2147483695" r:id="rId7"/>
    <p:sldMasterId id="2147483735" r:id="rId8"/>
  </p:sldMasterIdLst>
  <p:notesMasterIdLst>
    <p:notesMasterId r:id="rId16"/>
  </p:notesMasterIdLst>
  <p:handoutMasterIdLst>
    <p:handoutMasterId r:id="rId17"/>
  </p:handoutMasterIdLst>
  <p:sldIdLst>
    <p:sldId id="279" r:id="rId9"/>
    <p:sldId id="284" r:id="rId10"/>
    <p:sldId id="285" r:id="rId11"/>
    <p:sldId id="289" r:id="rId12"/>
    <p:sldId id="286" r:id="rId13"/>
    <p:sldId id="28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C08B3E-6550-DF6B-5591-0B20AAAF0836}" name="Mekenna Eisert" initials="ME" userId="S::mekenna.eisert@concentrix.com::5939169d-24b9-4c7f-83e9-5a2d71981158" providerId="AD"/>
  <p188:author id="{3516AC49-A237-04B1-3049-AEAFA305FCF6}" name="Demmy Yang" initials="DY" userId="S::demmy.yangbomberg@concentrix.com::861be024-c42a-4e29-8546-13ef08a979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434343"/>
    <a:srgbClr val="FDFDF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5638D-112F-4B26-A70E-75ACE4BE47BD}" v="285" dt="2023-05-22T16:31:38.785"/>
  </p1510:revLst>
</p1510:revInfo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3" autoAdjust="0"/>
    <p:restoredTop sz="86375" autoAdjust="0"/>
  </p:normalViewPr>
  <p:slideViewPr>
    <p:cSldViewPr snapToGrid="0">
      <p:cViewPr varScale="1">
        <p:scale>
          <a:sx n="80" d="100"/>
          <a:sy n="80" d="100"/>
        </p:scale>
        <p:origin x="81" y="423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A63B6-683A-9F56-6D3B-E1D784AE5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2C83F-C6EF-B0B8-46A9-F1F64BAA4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779B-86C8-F54A-8457-38344FCBC6C5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8F86-6CAD-377D-1ADF-DA85049601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35804-B4BF-9862-3EDA-484259BCCA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20EA-2D8C-7C4B-9A90-84A8A8F70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BCDE-6F08-034A-87F8-EB27675B8FE4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4EC1-C524-ED45-A185-10510AA0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4EC1-C524-ED45-A185-10510AA0C8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5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4EC1-C524-ED45-A185-10510AA0C8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5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log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8ED3D9C1-419E-5A08-ED18-041863D63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938"/>
          <a:stretch/>
        </p:blipFill>
        <p:spPr>
          <a:xfrm>
            <a:off x="498197" y="319027"/>
            <a:ext cx="1757323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3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 w/ conten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F0A9DA5-F5CF-372B-8D03-AC0C47BFBF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5034" y="1308174"/>
            <a:ext cx="10847430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03ED9-CD99-44BD-1FCC-EEA4FFD43A4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8013" y="2172561"/>
            <a:ext cx="10893107" cy="378405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2DB3E49-003A-A0CB-C3E8-B286A1363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10847430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18B99-EDB8-26F6-D931-6B76FBD84D0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B802A-624A-BC0C-4635-AE7C26664A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417022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76C88-ACA4-6699-FB35-272A395AE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5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logo, graphics, graphic design&#10;&#10;Description automatically generated">
            <a:extLst>
              <a:ext uri="{FF2B5EF4-FFF2-40B4-BE49-F238E27FC236}">
                <a16:creationId xmlns:a16="http://schemas.microsoft.com/office/drawing/2014/main" id="{2FCAEB2F-3421-4F63-3E09-D18E2D064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picture containing graphics, graphic design&#10;&#10;Description automatically generated">
            <a:extLst>
              <a:ext uri="{FF2B5EF4-FFF2-40B4-BE49-F238E27FC236}">
                <a16:creationId xmlns:a16="http://schemas.microsoft.com/office/drawing/2014/main" id="{65FFCBE9-E6AD-D02A-DEA2-DBFCC17CF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31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graphics&#10;&#10;Description automatically generated">
            <a:extLst>
              <a:ext uri="{FF2B5EF4-FFF2-40B4-BE49-F238E27FC236}">
                <a16:creationId xmlns:a16="http://schemas.microsoft.com/office/drawing/2014/main" id="{5083B46D-2B1A-6A59-D264-787B228BF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6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9" name="Picture 8" descr="A picture containing logo, graphics, symbol, graphic design&#10;&#10;Description automatically generated">
            <a:extLst>
              <a:ext uri="{FF2B5EF4-FFF2-40B4-BE49-F238E27FC236}">
                <a16:creationId xmlns:a16="http://schemas.microsoft.com/office/drawing/2014/main" id="{645049E6-D39E-4EE6-D6FB-7D457D03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logo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ED9C014-8764-406A-2118-C4DD007F0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circl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E01318-25C0-030E-39E5-5467E1D76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tw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2" y="647231"/>
            <a:ext cx="6444247" cy="3714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.”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432" y="4662502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58875558-892B-B10B-6AC9-01A99F86FC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392217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3" y="647232"/>
            <a:ext cx="6444247" cy="1257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tempo.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7963" y="4855637"/>
            <a:ext cx="6444247" cy="279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96">
            <a:extLst>
              <a:ext uri="{FF2B5EF4-FFF2-40B4-BE49-F238E27FC236}">
                <a16:creationId xmlns:a16="http://schemas.microsoft.com/office/drawing/2014/main" id="{5B3E7DDA-4DFD-B7AA-C818-90435BE0818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450432" y="2626843"/>
            <a:ext cx="6444247" cy="189859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C213266-236D-8FDB-6BC7-EA330441FC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7963" y="2236346"/>
            <a:ext cx="1721666" cy="322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subtitle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E6B191AE-3E4C-FB32-28EE-DAE07D84F8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24964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1088CF80-C8D2-2E5F-7A63-070400D87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A84A4-CF32-8663-D646-0B42F59C980D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6BEF2-8767-2BE9-E4F4-D5E07C55988C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716108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61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24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32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EB0CD34-A88A-B5A5-ED3B-8A0BBA258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5CF8E1D-F377-D750-E8A3-79FDF69C47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F830C6E-4818-AF35-4FDB-317D805475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DA506F2-2F2A-C166-05E7-C67196F646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85602" y="647229"/>
            <a:ext cx="6747635" cy="5426311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7BAF9C5-3FE2-E766-01D1-F9AD70EF654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4A6D91-6E73-1FB7-62EB-F84559247ED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84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arrow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7F72CD-F26D-2F79-4831-48E14F0DF83E}"/>
              </a:ext>
            </a:extLst>
          </p:cNvPr>
          <p:cNvGrpSpPr/>
          <p:nvPr userDrawn="1"/>
        </p:nvGrpSpPr>
        <p:grpSpPr>
          <a:xfrm>
            <a:off x="662745" y="1892710"/>
            <a:ext cx="593889" cy="593889"/>
            <a:chOff x="635035" y="1892710"/>
            <a:chExt cx="593889" cy="59388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991BD81-BC2D-10FF-E174-E99151F13F0D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" title="Icon of an arrow">
              <a:extLst>
                <a:ext uri="{FF2B5EF4-FFF2-40B4-BE49-F238E27FC236}">
                  <a16:creationId xmlns:a16="http://schemas.microsoft.com/office/drawing/2014/main" id="{361CCD75-AC1D-BEA5-2D74-D0F09C99BA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5A0C2A-6775-0BF5-3AAD-2716CDF8E4F2}"/>
              </a:ext>
            </a:extLst>
          </p:cNvPr>
          <p:cNvGrpSpPr/>
          <p:nvPr userDrawn="1"/>
        </p:nvGrpSpPr>
        <p:grpSpPr>
          <a:xfrm>
            <a:off x="662745" y="3220063"/>
            <a:ext cx="593889" cy="593889"/>
            <a:chOff x="635035" y="1892710"/>
            <a:chExt cx="593889" cy="59388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B1551E-5B3E-869A-6135-AE7A22CC015A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" title="Icon of an arrow">
              <a:extLst>
                <a:ext uri="{FF2B5EF4-FFF2-40B4-BE49-F238E27FC236}">
                  <a16:creationId xmlns:a16="http://schemas.microsoft.com/office/drawing/2014/main" id="{11CE23D0-2807-CC93-13B7-2E44B0535A2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11D86D-7DD8-30EC-FD96-ADE4F8D0C3CA}"/>
              </a:ext>
            </a:extLst>
          </p:cNvPr>
          <p:cNvGrpSpPr/>
          <p:nvPr userDrawn="1"/>
        </p:nvGrpSpPr>
        <p:grpSpPr>
          <a:xfrm>
            <a:off x="5702831" y="1892710"/>
            <a:ext cx="593889" cy="593889"/>
            <a:chOff x="635035" y="1892710"/>
            <a:chExt cx="593889" cy="59388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3478D9-FB39-1DA5-3C24-3D9811940F23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" title="Icon of an arrow">
              <a:extLst>
                <a:ext uri="{FF2B5EF4-FFF2-40B4-BE49-F238E27FC236}">
                  <a16:creationId xmlns:a16="http://schemas.microsoft.com/office/drawing/2014/main" id="{2313CFE3-A958-C020-B398-C9B631F395E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43E6D1-B68C-E70A-E80D-79F18CC865C4}"/>
              </a:ext>
            </a:extLst>
          </p:cNvPr>
          <p:cNvGrpSpPr/>
          <p:nvPr userDrawn="1"/>
        </p:nvGrpSpPr>
        <p:grpSpPr>
          <a:xfrm>
            <a:off x="5702831" y="3220063"/>
            <a:ext cx="593889" cy="593889"/>
            <a:chOff x="635035" y="1892710"/>
            <a:chExt cx="593889" cy="59388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FB65EC-6C01-B60C-3A3E-9488DDC82D69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" title="Icon of an arrow">
              <a:extLst>
                <a:ext uri="{FF2B5EF4-FFF2-40B4-BE49-F238E27FC236}">
                  <a16:creationId xmlns:a16="http://schemas.microsoft.com/office/drawing/2014/main" id="{9490300C-4FE0-C9B7-842A-2D2706E2BFEB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9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no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662745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662745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702831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702831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4926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849A-49C3-A874-DC36-4C268B37F7F0}"/>
              </a:ext>
            </a:extLst>
          </p:cNvPr>
          <p:cNvSpPr/>
          <p:nvPr userDrawn="1"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39648" y="3427061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9648" y="4237514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5471348" y="3393377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9648" y="4754414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39648" y="5537201"/>
            <a:ext cx="4218852" cy="2822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5471348" y="4720730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9648" y="735408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9648" y="1545861"/>
            <a:ext cx="4218852" cy="280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480251" y="738671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9648" y="2094169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39648" y="2904622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480251" y="2066024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314666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Get started today</a:t>
            </a:r>
          </a:p>
        </p:txBody>
      </p:sp>
    </p:spTree>
    <p:extLst>
      <p:ext uri="{BB962C8B-B14F-4D97-AF65-F5344CB8AC3E}">
        <p14:creationId xmlns:p14="http://schemas.microsoft.com/office/powerpoint/2010/main" val="183672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5824018"/>
            <a:ext cx="35323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5109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647"/>
          <a:stretch/>
        </p:blipFill>
        <p:spPr>
          <a:xfrm>
            <a:off x="498197" y="319027"/>
            <a:ext cx="1765318" cy="73818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499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582533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82533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645201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579714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79714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42382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573980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3980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636648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573980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73980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636648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573980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73980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636648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573980" y="5230959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73980" y="5659407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5636648" y="558440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8576895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76895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8639563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6B27F7D5-3EBF-F1D2-374C-6A01B5CD8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379" r="56921" b="691"/>
          <a:stretch/>
        </p:blipFill>
        <p:spPr>
          <a:xfrm>
            <a:off x="0" y="0"/>
            <a:ext cx="4505606" cy="6858000"/>
          </a:xfrm>
          <a:prstGeom prst="rect">
            <a:avLst/>
          </a:prstGeom>
        </p:spPr>
      </p:pic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E8F38726-F6A0-9C97-4A7E-52F1E7FE56F3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 rot="10800000">
            <a:off x="3772447" y="2133600"/>
            <a:ext cx="733158" cy="4017346"/>
          </a:xfrm>
          <a:prstGeom prst="rect">
            <a:avLst/>
          </a:prstGeom>
        </p:spPr>
        <p:txBody>
          <a:bodyPr vert="eaVert">
            <a:noAutofit/>
          </a:bodyPr>
          <a:lstStyle>
            <a:lvl1pPr marL="0" indent="0">
              <a:buNone/>
              <a:defRPr sz="54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1872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4" descr="Logo&#10;&#10;Description automatically generated">
            <a:extLst>
              <a:ext uri="{FF2B5EF4-FFF2-40B4-BE49-F238E27FC236}">
                <a16:creationId xmlns:a16="http://schemas.microsoft.com/office/drawing/2014/main" id="{DBD69C33-B7D5-DC8E-148E-D1740B6E75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24EDF1-7A03-A594-93C0-C75EE07668BF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59EFF-6ABB-8E3B-37B3-C3CE4B4D8DA8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9C5A69A-1B58-B442-ED29-AE011347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626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CDB43AB4-7B8C-719C-BE05-5DF84B3CF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233" r="62340" b="691"/>
          <a:stretch/>
        </p:blipFill>
        <p:spPr>
          <a:xfrm rot="10800000">
            <a:off x="8933688" y="0"/>
            <a:ext cx="3258312" cy="6858000"/>
          </a:xfrm>
          <a:prstGeom prst="rect">
            <a:avLst/>
          </a:prstGeom>
        </p:spPr>
      </p:pic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6213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6213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3C6EEC4-B06F-EDB8-6122-71F573B2A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1803365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38881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73394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3394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36062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267660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67660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30328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67660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67660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330328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67660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67660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330328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267660" y="4836956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67660" y="5265404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330328" y="520781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70575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575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333243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0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30D67-3C2E-59F4-44C0-B95A915A82FE}"/>
              </a:ext>
            </a:extLst>
          </p:cNvPr>
          <p:cNvSpPr txBox="1"/>
          <p:nvPr userDrawn="1"/>
        </p:nvSpPr>
        <p:spPr>
          <a:xfrm>
            <a:off x="190182" y="680485"/>
            <a:ext cx="3960091" cy="61775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endParaRPr lang="en-US" sz="50000" b="1" i="0">
              <a:solidFill>
                <a:srgbClr val="1178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ADDE53-316E-F6CF-454D-6E35CF8E8F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59" t="13129" r="26406" b="13276"/>
          <a:stretch/>
        </p:blipFill>
        <p:spPr>
          <a:xfrm>
            <a:off x="3107779" y="0"/>
            <a:ext cx="9084221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4DE99F-FBA4-EF54-AB6C-52421ADB2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33432F-43D0-81F2-E840-DFAC056490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127692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B027074-CC21-7765-7EBA-C4FEB11F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0885" r="25361" b="144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FD359E1-CD1F-B62D-4444-0EF8F94E3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5E90C23-BB92-BB2A-6484-BC8E04797D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two</a:t>
            </a:r>
          </a:p>
        </p:txBody>
      </p:sp>
    </p:spTree>
    <p:extLst>
      <p:ext uri="{BB962C8B-B14F-4D97-AF65-F5344CB8AC3E}">
        <p14:creationId xmlns:p14="http://schemas.microsoft.com/office/powerpoint/2010/main" val="256216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C2E6F81-16E5-082F-C208-9A5F395E8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4" t="16736" r="25201" b="842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07247C1-B2C3-3254-FB56-10C71FC4B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556EEAB-15C2-3B4D-EABA-7C95356F3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three</a:t>
            </a:r>
          </a:p>
        </p:txBody>
      </p:sp>
    </p:spTree>
    <p:extLst>
      <p:ext uri="{BB962C8B-B14F-4D97-AF65-F5344CB8AC3E}">
        <p14:creationId xmlns:p14="http://schemas.microsoft.com/office/powerpoint/2010/main" val="165644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C7CC05-AE26-000D-1411-A5FBBAEB6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280" r="30359" b="120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50669BE-DBC3-CB3A-118C-94DE7168BA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B3D4794-EA42-5450-E8D0-24B1037B5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four</a:t>
            </a:r>
          </a:p>
        </p:txBody>
      </p:sp>
    </p:spTree>
    <p:extLst>
      <p:ext uri="{BB962C8B-B14F-4D97-AF65-F5344CB8AC3E}">
        <p14:creationId xmlns:p14="http://schemas.microsoft.com/office/powerpoint/2010/main" val="379765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3CAD0C55-5DC1-ED53-1ADD-9AA666DDB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2CD92EB-8D2D-5C6B-15F9-293670B2E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five</a:t>
            </a:r>
          </a:p>
        </p:txBody>
      </p:sp>
    </p:spTree>
    <p:extLst>
      <p:ext uri="{BB962C8B-B14F-4D97-AF65-F5344CB8AC3E}">
        <p14:creationId xmlns:p14="http://schemas.microsoft.com/office/powerpoint/2010/main" val="419392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09873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Content / Agenda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86114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Section 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896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0" r:id="rId2"/>
    <p:sldLayoutId id="2147483661" r:id="rId3"/>
    <p:sldLayoutId id="2147483662" r:id="rId4"/>
    <p:sldLayoutId id="214748366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Body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59718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653" r:id="rId9"/>
    <p:sldLayoutId id="2147483665" r:id="rId10"/>
    <p:sldLayoutId id="2147483664" r:id="rId11"/>
    <p:sldLayoutId id="2147483654" r:id="rId12"/>
    <p:sldLayoutId id="2147483736" r:id="rId13"/>
    <p:sldLayoutId id="2147483737" r:id="rId14"/>
    <p:sldLayoutId id="2147483674" r:id="rId15"/>
    <p:sldLayoutId id="2147483666" r:id="rId16"/>
    <p:sldLayoutId id="2147483668" r:id="rId17"/>
    <p:sldLayoutId id="2147483672" r:id="rId18"/>
    <p:sldLayoutId id="214748367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2747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data-warehouse/tsql-surface-are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get-started/decision-guide-warehouse-lakehouse?toc=%2Ffabric%2Fdata-warehouse%2Ftoc.json&amp;bc=%2Ffabric%2Fdata-warehouse%2Ftoc.j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41313E-23CC-E31A-633C-C6AF4E41B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Ømand</a:t>
            </a:r>
          </a:p>
          <a:p>
            <a:r>
              <a:rPr lang="en-US" sz="1200" dirty="0"/>
              <a:t>Partner Solution Architect, Microsoft 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8E035-6740-D884-BBD8-E09D259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63269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 in Microsoft Fabric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converges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 world of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data lakes 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and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with a goal of greatly simplifying an organizations investment in their analytics estate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Data warehousing workloads benefit from the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rich capabilities of the SQL engine over an open data format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enabling customers to focus on data preparation, analysis and reporting over a single copy of their data stored in their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Microsoft </a:t>
            </a:r>
            <a:r>
              <a:rPr lang="en-GB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OneLake</a:t>
            </a:r>
            <a:endParaRPr lang="en-GB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has two distinct data warehousing experiences: </a:t>
            </a:r>
            <a:r>
              <a:rPr lang="en-GB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SQL Endpoint of the Lakehouse 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and the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1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What is Fabric (Synapse) Data Warehouse?</a:t>
            </a:r>
          </a:p>
        </p:txBody>
      </p:sp>
      <p:pic>
        <p:nvPicPr>
          <p:cNvPr id="1026" name="Picture 2" descr="Diagram of a SQL Endpoint and a Warehouse in Microsoft Fabric.">
            <a:extLst>
              <a:ext uri="{FF2B5EF4-FFF2-40B4-BE49-F238E27FC236}">
                <a16:creationId xmlns:a16="http://schemas.microsoft.com/office/drawing/2014/main" id="{B0FB0007-FD90-5A84-7776-3C44FA12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490" y="1850760"/>
            <a:ext cx="7347769" cy="368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DAFA7A-101F-C04C-4F81-818A4CF486EA}"/>
              </a:ext>
            </a:extLst>
          </p:cNvPr>
          <p:cNvSpPr txBox="1"/>
          <p:nvPr/>
        </p:nvSpPr>
        <p:spPr>
          <a:xfrm>
            <a:off x="5615657" y="6026103"/>
            <a:ext cx="45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Fabric SQL Endpoint </a:t>
            </a:r>
            <a:r>
              <a:rPr lang="en-DK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≠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SQL Data Warehouse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8748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034" y="1850760"/>
            <a:ext cx="3709859" cy="2653507"/>
          </a:xfrm>
        </p:spPr>
        <p:txBody>
          <a:bodyPr/>
          <a:lstStyle/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Synapse Data Warehouse or </a:t>
            </a:r>
            <a:r>
              <a:rPr lang="en-GB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Warehouse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is </a:t>
            </a:r>
            <a:r>
              <a:rPr lang="en-GB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labeled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as 'Warehouse' under the ’</a:t>
            </a:r>
            <a:r>
              <a:rPr lang="en-GB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Type’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column.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 Warehouse supports transactions, DDL, and DML queries. 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As opposed to SQL Endpoint, where tables and data are automatically created, 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you are fully in control of </a:t>
            </a:r>
            <a:r>
              <a:rPr lang="en-GB" b="1" i="0" u="none" strike="noStrike" dirty="0">
                <a:effectLst/>
                <a:latin typeface="Segoe UI" panose="020B0502040204020203" pitchFamily="34" charset="0"/>
              </a:rPr>
              <a:t>creating tables</a:t>
            </a:r>
            <a:r>
              <a:rPr lang="en-GB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loading, transforming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and querying your data in the data warehouse using either the Microsoft Fabric portal or T-SQL commands</a:t>
            </a:r>
          </a:p>
          <a:p>
            <a:r>
              <a:rPr lang="en-GB" dirty="0">
                <a:solidFill>
                  <a:srgbClr val="161616"/>
                </a:solidFill>
              </a:rPr>
              <a:t>The T-SQL Surface area </a:t>
            </a:r>
            <a:r>
              <a:rPr lang="en-GB" b="1" dirty="0">
                <a:solidFill>
                  <a:srgbClr val="161616"/>
                </a:solidFill>
              </a:rPr>
              <a:t>is not 100% compatible with Synapse SQL Pools.*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What is Fabric (Synapse) Data Warehouse?</a:t>
            </a:r>
          </a:p>
        </p:txBody>
      </p:sp>
      <p:pic>
        <p:nvPicPr>
          <p:cNvPr id="2050" name="Picture 2" descr="Screenshot showing the Warehouse type in workspace.">
            <a:extLst>
              <a:ext uri="{FF2B5EF4-FFF2-40B4-BE49-F238E27FC236}">
                <a16:creationId xmlns:a16="http://schemas.microsoft.com/office/drawing/2014/main" id="{034716FC-0623-4DB6-9403-C544EBEA4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56" y="1850760"/>
            <a:ext cx="5944161" cy="372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A49FD-745F-9BB6-8CF0-A89F44D38498}"/>
              </a:ext>
            </a:extLst>
          </p:cNvPr>
          <p:cNvSpPr txBox="1"/>
          <p:nvPr/>
        </p:nvSpPr>
        <p:spPr>
          <a:xfrm>
            <a:off x="7494494" y="6221183"/>
            <a:ext cx="3682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>
                <a:hlinkClick r:id="rId3"/>
              </a:rPr>
              <a:t>T-SQL surface area - Microsoft Fabric | Microsoft Learn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15930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Fabric Data warehouse vs. Synapse SQL Pools</a:t>
            </a:r>
          </a:p>
        </p:txBody>
      </p:sp>
      <p:pic>
        <p:nvPicPr>
          <p:cNvPr id="3" name="Picture 2" descr="Screenshot of Synapse SQL architecture.">
            <a:extLst>
              <a:ext uri="{FF2B5EF4-FFF2-40B4-BE49-F238E27FC236}">
                <a16:creationId xmlns:a16="http://schemas.microsoft.com/office/drawing/2014/main" id="{06EB655A-AE23-48E6-2A16-D71025E55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11"/>
          <a:stretch/>
        </p:blipFill>
        <p:spPr bwMode="auto">
          <a:xfrm>
            <a:off x="7805179" y="1792941"/>
            <a:ext cx="4034474" cy="42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E034726-CDFD-70DE-BD4D-B0078F30CE1E}"/>
              </a:ext>
            </a:extLst>
          </p:cNvPr>
          <p:cNvSpPr txBox="1">
            <a:spLocks/>
          </p:cNvSpPr>
          <p:nvPr/>
        </p:nvSpPr>
        <p:spPr>
          <a:xfrm>
            <a:off x="635034" y="1850760"/>
            <a:ext cx="5550613" cy="3761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161616"/>
                </a:solidFill>
              </a:rPr>
              <a:t>Fabric Datawarehouse is different from a Synapse SQL Pool.</a:t>
            </a:r>
            <a:r>
              <a:rPr lang="en-GB" dirty="0">
                <a:solidFill>
                  <a:srgbClr val="161616"/>
                </a:solidFill>
              </a:rPr>
              <a:t> A SQL Pool is compute infrastructure with dedicated attached storage, where data is distributed across 60 distributions/nodes. Only the SQL Pool compute can read from the attached SQL Pool storage. </a:t>
            </a:r>
          </a:p>
          <a:p>
            <a:r>
              <a:rPr lang="en-GB" b="1" dirty="0">
                <a:solidFill>
                  <a:srgbClr val="161616"/>
                </a:solidFill>
              </a:rPr>
              <a:t>Fabric Data warehouse separates compute and storage entirely</a:t>
            </a:r>
            <a:r>
              <a:rPr lang="en-GB" dirty="0">
                <a:solidFill>
                  <a:srgbClr val="161616"/>
                </a:solidFill>
              </a:rPr>
              <a:t> and relies on a serverless compute engine to run SQL statements. The Fabric Datawarehouse is essentially a logical data warehouse based on underlying parquet files. </a:t>
            </a:r>
          </a:p>
          <a:p>
            <a:r>
              <a:rPr lang="en-GB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Fabric data warehouse provides multi-table SQL ACID transactional guarantees similar to previous data warehousing </a:t>
            </a:r>
            <a:r>
              <a:rPr lang="en-GB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expeirneces</a:t>
            </a:r>
            <a:r>
              <a:rPr lang="en-GB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53B9A-CF4E-6F2D-40D8-1C7ACC015CD0}"/>
              </a:ext>
            </a:extLst>
          </p:cNvPr>
          <p:cNvSpPr/>
          <p:nvPr/>
        </p:nvSpPr>
        <p:spPr>
          <a:xfrm rot="2700000">
            <a:off x="9508565" y="2832847"/>
            <a:ext cx="197223" cy="230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51FA4-1DA8-EDBA-3D6F-8E047097302F}"/>
              </a:ext>
            </a:extLst>
          </p:cNvPr>
          <p:cNvSpPr/>
          <p:nvPr/>
        </p:nvSpPr>
        <p:spPr>
          <a:xfrm rot="8100000">
            <a:off x="9508564" y="2832847"/>
            <a:ext cx="197223" cy="230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8994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4" y="647231"/>
            <a:ext cx="10750142" cy="558114"/>
          </a:xfrm>
        </p:spPr>
        <p:txBody>
          <a:bodyPr/>
          <a:lstStyle/>
          <a:p>
            <a:r>
              <a:rPr lang="en-US" dirty="0"/>
              <a:t>Data warehouse or Lakehouse?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EF2EC4-9552-F0A7-5505-2FFCF9611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41732"/>
              </p:ext>
            </p:extLst>
          </p:nvPr>
        </p:nvGraphicFramePr>
        <p:xfrm>
          <a:off x="707584" y="1580590"/>
          <a:ext cx="11024229" cy="459535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3674743">
                  <a:extLst>
                    <a:ext uri="{9D8B030D-6E8A-4147-A177-3AD203B41FA5}">
                      <a16:colId xmlns:a16="http://schemas.microsoft.com/office/drawing/2014/main" val="1982146478"/>
                    </a:ext>
                  </a:extLst>
                </a:gridCol>
                <a:gridCol w="3674743">
                  <a:extLst>
                    <a:ext uri="{9D8B030D-6E8A-4147-A177-3AD203B41FA5}">
                      <a16:colId xmlns:a16="http://schemas.microsoft.com/office/drawing/2014/main" val="3273717857"/>
                    </a:ext>
                  </a:extLst>
                </a:gridCol>
                <a:gridCol w="3674743">
                  <a:extLst>
                    <a:ext uri="{9D8B030D-6E8A-4147-A177-3AD203B41FA5}">
                      <a16:colId xmlns:a16="http://schemas.microsoft.com/office/drawing/2014/main" val="3358842241"/>
                    </a:ext>
                  </a:extLst>
                </a:gridCol>
              </a:tblGrid>
              <a:tr h="340800"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5786" marR="5786" marT="2893" marB="289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Data warehouse</a:t>
                      </a:r>
                      <a:endParaRPr lang="en-US" sz="2000" dirty="0">
                        <a:effectLst/>
                      </a:endParaRP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Lakehouse</a:t>
                      </a:r>
                      <a:endParaRPr lang="en-US" sz="2000" dirty="0">
                        <a:effectLst/>
                      </a:endParaRP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605434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Data volume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Unlimited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Unlimited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4156959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Type of data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Structured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Unstructured, semi-structured, structured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8875811"/>
                  </a:ext>
                </a:extLst>
              </a:tr>
              <a:tr h="40635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Primary developer persona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Data warehouse developer</a:t>
                      </a:r>
                    </a:p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SQL engineer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Data engineer</a:t>
                      </a:r>
                    </a:p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data scientist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670431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Primary developer skill set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SQL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Spark(Scala, </a:t>
                      </a:r>
                      <a:r>
                        <a:rPr lang="en-US" sz="1400" b="1" dirty="0" err="1">
                          <a:effectLst/>
                        </a:rPr>
                        <a:t>PySpark</a:t>
                      </a:r>
                      <a:r>
                        <a:rPr lang="en-US" sz="1400" b="1" dirty="0">
                          <a:effectLst/>
                        </a:rPr>
                        <a:t>, Spark SQL, R)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1389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Data organized by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Databases, schemas, and tables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 dirty="0">
                          <a:effectLst/>
                        </a:rPr>
                        <a:t>Folders and files, databases, and tables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4974273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Read operations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Spark,T-SQL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Spark,T-SQL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3360145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Write operations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T-SQL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Spark(Scala, PySpark, Spark SQL, R)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5238701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Multi-table transactions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Yes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No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006049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Primary development interface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SQL scripts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 dirty="0">
                          <a:effectLst/>
                        </a:rPr>
                        <a:t>Spark notebooks, Spark job definitions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5185173"/>
                  </a:ext>
                </a:extLst>
              </a:tr>
              <a:tr h="70869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Security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 dirty="0">
                          <a:effectLst/>
                        </a:rPr>
                        <a:t>Object level (table, view, function, stored procedure, etc.), column level, row level, DDL/DML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 dirty="0">
                          <a:effectLst/>
                        </a:rPr>
                        <a:t>Row level, table level (when using T-SQL), none for Spark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0164942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Access data via shortcuts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Yes (indirectly through the </a:t>
                      </a:r>
                      <a:r>
                        <a:rPr lang="en-GB" sz="1400" dirty="0" err="1">
                          <a:effectLst/>
                        </a:rPr>
                        <a:t>lakehouse</a:t>
                      </a:r>
                      <a:r>
                        <a:rPr lang="en-GB" sz="1400" dirty="0">
                          <a:effectLst/>
                        </a:rPr>
                        <a:t>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Yes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197491"/>
                  </a:ext>
                </a:extLst>
              </a:tr>
              <a:tr h="24046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Can be a source for shortcuts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Yes (tables)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Yes (files and tables)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958953"/>
                  </a:ext>
                </a:extLst>
              </a:tr>
              <a:tr h="70869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Query across items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0" dirty="0">
                          <a:effectLst/>
                        </a:rPr>
                        <a:t>Yes, query across </a:t>
                      </a:r>
                      <a:r>
                        <a:rPr lang="en-GB" sz="1400" b="0" dirty="0" err="1">
                          <a:effectLst/>
                        </a:rPr>
                        <a:t>lakehouse</a:t>
                      </a:r>
                      <a:r>
                        <a:rPr lang="en-GB" sz="1400" b="0" dirty="0">
                          <a:effectLst/>
                        </a:rPr>
                        <a:t> and </a:t>
                      </a:r>
                    </a:p>
                    <a:p>
                      <a:pPr algn="ctr" fontAlgn="t"/>
                      <a:r>
                        <a:rPr lang="en-GB" sz="1400" b="0" dirty="0">
                          <a:effectLst/>
                        </a:rPr>
                        <a:t>warehouse tables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0" dirty="0">
                          <a:effectLst/>
                        </a:rPr>
                        <a:t>Yes, query across </a:t>
                      </a:r>
                      <a:r>
                        <a:rPr lang="en-GB" sz="1400" b="0" dirty="0" err="1">
                          <a:effectLst/>
                        </a:rPr>
                        <a:t>lakehouse</a:t>
                      </a:r>
                      <a:r>
                        <a:rPr lang="en-GB" sz="1400" b="0" dirty="0">
                          <a:effectLst/>
                        </a:rPr>
                        <a:t> and warehouse tables; query across </a:t>
                      </a:r>
                      <a:r>
                        <a:rPr lang="en-GB" sz="1400" b="0" dirty="0" err="1">
                          <a:effectLst/>
                        </a:rPr>
                        <a:t>lakehouses</a:t>
                      </a:r>
                      <a:r>
                        <a:rPr lang="en-GB" sz="1400" b="0" dirty="0">
                          <a:effectLst/>
                        </a:rPr>
                        <a:t> (including shortcuts using Spark)</a:t>
                      </a:r>
                    </a:p>
                  </a:txBody>
                  <a:tcPr marL="5786" marR="5786" marT="2893" marB="28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54428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0049BA-8D3A-BFD0-5A38-022C2E70B60A}"/>
              </a:ext>
            </a:extLst>
          </p:cNvPr>
          <p:cNvSpPr txBox="1"/>
          <p:nvPr/>
        </p:nvSpPr>
        <p:spPr>
          <a:xfrm>
            <a:off x="2369673" y="6386532"/>
            <a:ext cx="9362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hlinkClick r:id="rId3"/>
              </a:rPr>
              <a:t>Fabric decision guide - </a:t>
            </a:r>
            <a:r>
              <a:rPr lang="en-GB" sz="1200" dirty="0" err="1">
                <a:hlinkClick r:id="rId3"/>
              </a:rPr>
              <a:t>lakehouse</a:t>
            </a:r>
            <a:r>
              <a:rPr lang="en-GB" sz="1200" dirty="0">
                <a:hlinkClick r:id="rId3"/>
              </a:rPr>
              <a:t> or data warehouse - Microsoft Fabric | Microsoft Learn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210818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12EAA58-FF5F-6348-70A6-EA5314715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" r="30339"/>
          <a:stretch/>
        </p:blipFill>
        <p:spPr>
          <a:xfrm>
            <a:off x="3542619" y="1846729"/>
            <a:ext cx="8105523" cy="3983320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9C0BA4C-9DAB-9F6D-C2A8-0AA62AF13618}"/>
              </a:ext>
            </a:extLst>
          </p:cNvPr>
          <p:cNvSpPr txBox="1">
            <a:spLocks/>
          </p:cNvSpPr>
          <p:nvPr/>
        </p:nvSpPr>
        <p:spPr>
          <a:xfrm>
            <a:off x="635034" y="647231"/>
            <a:ext cx="10750142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Fabric Data warehouse user experience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36C0B8E-D374-FD01-EA81-CB63DFFD19AC}"/>
              </a:ext>
            </a:extLst>
          </p:cNvPr>
          <p:cNvSpPr txBox="1">
            <a:spLocks/>
          </p:cNvSpPr>
          <p:nvPr/>
        </p:nvSpPr>
        <p:spPr>
          <a:xfrm>
            <a:off x="790422" y="2113725"/>
            <a:ext cx="1922895" cy="37611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161616"/>
                </a:solidFill>
              </a:rPr>
              <a:t>You can work with </a:t>
            </a:r>
            <a:r>
              <a:rPr lang="en-GB" dirty="0" err="1">
                <a:solidFill>
                  <a:srgbClr val="161616"/>
                </a:solidFill>
              </a:rPr>
              <a:t>datawarehousing</a:t>
            </a:r>
            <a:r>
              <a:rPr lang="en-GB" dirty="0">
                <a:solidFill>
                  <a:srgbClr val="161616"/>
                </a:solidFill>
              </a:rPr>
              <a:t> using the </a:t>
            </a:r>
            <a:r>
              <a:rPr lang="en-GB" b="1" dirty="0">
                <a:solidFill>
                  <a:srgbClr val="161616"/>
                </a:solidFill>
              </a:rPr>
              <a:t>Fabric online experience </a:t>
            </a:r>
            <a:r>
              <a:rPr lang="en-GB" dirty="0">
                <a:solidFill>
                  <a:srgbClr val="161616"/>
                </a:solidFill>
              </a:rPr>
              <a:t>or you can connect with tools like </a:t>
            </a:r>
            <a:r>
              <a:rPr lang="en-GB" b="1" dirty="0">
                <a:solidFill>
                  <a:srgbClr val="161616"/>
                </a:solidFill>
              </a:rPr>
              <a:t>SSMS</a:t>
            </a:r>
            <a:r>
              <a:rPr lang="en-GB" dirty="0">
                <a:solidFill>
                  <a:srgbClr val="161616"/>
                </a:solidFill>
              </a:rPr>
              <a:t> or </a:t>
            </a:r>
            <a:r>
              <a:rPr lang="en-GB" b="1" dirty="0">
                <a:solidFill>
                  <a:srgbClr val="161616"/>
                </a:solidFill>
              </a:rPr>
              <a:t>Azure Data Studio </a:t>
            </a:r>
            <a:r>
              <a:rPr lang="en-GB" dirty="0">
                <a:solidFill>
                  <a:srgbClr val="161616"/>
                </a:solidFill>
              </a:rPr>
              <a:t>using a SQL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219721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A62385-6304-69CA-3302-7B6B92D0B564}"/>
              </a:ext>
            </a:extLst>
          </p:cNvPr>
          <p:cNvSpPr txBox="1">
            <a:spLocks/>
          </p:cNvSpPr>
          <p:nvPr/>
        </p:nvSpPr>
        <p:spPr>
          <a:xfrm>
            <a:off x="720929" y="1298666"/>
            <a:ext cx="10750142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to try it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40435-1381-AC80-ACB9-1C6BFC669088}"/>
              </a:ext>
            </a:extLst>
          </p:cNvPr>
          <p:cNvSpPr txBox="1"/>
          <p:nvPr/>
        </p:nvSpPr>
        <p:spPr>
          <a:xfrm>
            <a:off x="768741" y="2070143"/>
            <a:ext cx="93621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Tutorial has 13 steps – you can skip #1 and #12: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a Warehouse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Ingest data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from source to the data warehouse dimensional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addl. tables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in your Warehouse.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Load data with T-SQL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with the SQL query editor.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Try cloning tables</a:t>
            </a:r>
            <a:endParaRPr lang="en-GB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Transform/aggregate the data with stored procedure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Use the visual query editor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to query the data warehouse.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Create shortcut of Warehouse in Lakehouse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 and execute cross-warehouse queries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with SQL query editor.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Create a basic Power BI report with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Clean up resources</a:t>
            </a:r>
          </a:p>
        </p:txBody>
      </p:sp>
    </p:spTree>
    <p:extLst>
      <p:ext uri="{BB962C8B-B14F-4D97-AF65-F5344CB8AC3E}">
        <p14:creationId xmlns:p14="http://schemas.microsoft.com/office/powerpoint/2010/main" val="317450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/ Agenda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ody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5" ma:contentTypeDescription="Create a new document." ma:contentTypeScope="" ma:versionID="fb6870767754a5e8c852f72a7b4d39dc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ce035406f93707c26f00a7c91088ea74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7c5dfa0-33a3-47dd-bfb7-87fb96739115">
      <Terms xmlns="http://schemas.microsoft.com/office/infopath/2007/PartnerControls"/>
    </lcf76f155ced4ddcb4097134ff3c332f>
    <TaxCatchAll xmlns="230e9df3-be65-4c73-a93b-d1236ebd677e" xsi:nil="true"/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Props1.xml><?xml version="1.0" encoding="utf-8"?>
<ds:datastoreItem xmlns:ds="http://schemas.openxmlformats.org/officeDocument/2006/customXml" ds:itemID="{2DB37518-C209-4908-A87B-1990C143D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769998-E874-4B5A-9164-12CB1EB05C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2B7CC3-D852-4B37-A0AB-7C4D181F6D9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b1c3d6fc-5689-40cc-899d-3b916b4ff5bf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30e9df3-be65-4c73-a93b-d1236ebd677e"/>
    <ds:schemaRef ds:uri="07c5dfa0-33a3-47dd-bfb7-87fb96739115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666</Words>
  <Application>Microsoft Office PowerPoint</Application>
  <PresentationFormat>Widescreen</PresentationFormat>
  <Paragraphs>81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Roboto</vt:lpstr>
      <vt:lpstr>Segoe UI</vt:lpstr>
      <vt:lpstr>Segoe UI Semibold</vt:lpstr>
      <vt:lpstr>Segoe UI Semilight</vt:lpstr>
      <vt:lpstr>Title Slides</vt:lpstr>
      <vt:lpstr>Content / Agenda Slides</vt:lpstr>
      <vt:lpstr>Section Title Slides</vt:lpstr>
      <vt:lpstr>Body Slides</vt:lpstr>
      <vt:lpstr>Thank You Slides</vt:lpstr>
      <vt:lpstr>Fabric Data Warehousing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Demmy Yang</dc:creator>
  <cp:lastModifiedBy>Christian Ømand</cp:lastModifiedBy>
  <cp:revision>10</cp:revision>
  <dcterms:created xsi:type="dcterms:W3CDTF">2023-04-25T23:52:52Z</dcterms:created>
  <dcterms:modified xsi:type="dcterms:W3CDTF">2023-09-04T08:30:40Z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</Properties>
</file>